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x="18288000" cy="10287000"/>
  <p:notesSz cx="6858000" cy="9144000"/>
  <p:embeddedFontLst>
    <p:embeddedFont>
      <p:font typeface="Gagalin" charset="1" panose="00000500000000000000"/>
      <p:regular r:id="rId14"/>
    </p:embeddedFont>
    <p:embeddedFont>
      <p:font typeface="Norwester" charset="1" panose="00000506000000000000"/>
      <p:regular r:id="rId15"/>
    </p:embeddedFont>
    <p:embeddedFont>
      <p:font typeface="Roca One" charset="1" panose="0000050000000000000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13" Target="../media/image12.png" Type="http://schemas.openxmlformats.org/officeDocument/2006/relationships/image"/><Relationship Id="rId14" Target="../media/image13.svg" Type="http://schemas.openxmlformats.org/officeDocument/2006/relationships/image"/><Relationship Id="rId15" Target="../media/image14.png" Type="http://schemas.openxmlformats.org/officeDocument/2006/relationships/image"/><Relationship Id="rId16" Target="../media/image15.svg" Type="http://schemas.openxmlformats.org/officeDocument/2006/relationships/image"/><Relationship Id="rId17" Target="../media/image16.png" Type="http://schemas.openxmlformats.org/officeDocument/2006/relationships/image"/><Relationship Id="rId18" Target="../media/image17.svg" Type="http://schemas.openxmlformats.org/officeDocument/2006/relationships/image"/><Relationship Id="rId19" Target="../media/image18.png" Type="http://schemas.openxmlformats.org/officeDocument/2006/relationships/image"/><Relationship Id="rId2" Target="../media/image1.jpeg" Type="http://schemas.openxmlformats.org/officeDocument/2006/relationships/image"/><Relationship Id="rId20" Target="../media/image19.svg" Type="http://schemas.openxmlformats.org/officeDocument/2006/relationships/image"/><Relationship Id="rId21" Target="../media/image20.jpeg" Type="http://schemas.openxmlformats.org/officeDocument/2006/relationships/image"/><Relationship Id="rId22" Target="../media/image2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.svg" Type="http://schemas.openxmlformats.org/officeDocument/2006/relationships/image"/><Relationship Id="rId11" Target="../media/image18.png" Type="http://schemas.openxmlformats.org/officeDocument/2006/relationships/image"/><Relationship Id="rId12" Target="../media/image19.svg" Type="http://schemas.openxmlformats.org/officeDocument/2006/relationships/image"/><Relationship Id="rId13" Target="../media/image27.png" Type="http://schemas.openxmlformats.org/officeDocument/2006/relationships/image"/><Relationship Id="rId14" Target="../media/image28.svg" Type="http://schemas.openxmlformats.org/officeDocument/2006/relationships/image"/><Relationship Id="rId15" Target="../media/image29.png" Type="http://schemas.openxmlformats.org/officeDocument/2006/relationships/image"/><Relationship Id="rId2" Target="../media/image22.jpe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Relationship Id="rId5" Target="../media/image23.png" Type="http://schemas.openxmlformats.org/officeDocument/2006/relationships/image"/><Relationship Id="rId6" Target="../media/image24.svg" Type="http://schemas.openxmlformats.org/officeDocument/2006/relationships/image"/><Relationship Id="rId7" Target="../media/image25.png" Type="http://schemas.openxmlformats.org/officeDocument/2006/relationships/image"/><Relationship Id="rId8" Target="../media/image26.svg" Type="http://schemas.openxmlformats.org/officeDocument/2006/relationships/image"/><Relationship Id="rId9" Target="../media/image6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jpeg" Type="http://schemas.openxmlformats.org/officeDocument/2006/relationships/image"/><Relationship Id="rId3" Target="../media/image30.png" Type="http://schemas.openxmlformats.org/officeDocument/2006/relationships/image"/><Relationship Id="rId4" Target="../media/image31.svg" Type="http://schemas.openxmlformats.org/officeDocument/2006/relationships/image"/><Relationship Id="rId5" Target="../media/image21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jpeg" Type="http://schemas.openxmlformats.org/officeDocument/2006/relationships/image"/><Relationship Id="rId3" Target="../media/image32.png" Type="http://schemas.openxmlformats.org/officeDocument/2006/relationships/image"/><Relationship Id="rId4" Target="../media/image33.png" Type="http://schemas.openxmlformats.org/officeDocument/2006/relationships/image"/><Relationship Id="rId5" Target="../media/image34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jpeg" Type="http://schemas.openxmlformats.org/officeDocument/2006/relationships/image"/><Relationship Id="rId3" Target="../media/image36.png" Type="http://schemas.openxmlformats.org/officeDocument/2006/relationships/image"/><Relationship Id="rId4" Target="../media/image37.png" Type="http://schemas.openxmlformats.org/officeDocument/2006/relationships/image"/><Relationship Id="rId5" Target="../media/image38.svg" Type="http://schemas.openxmlformats.org/officeDocument/2006/relationships/image"/><Relationship Id="rId6" Target="../media/image39.png" Type="http://schemas.openxmlformats.org/officeDocument/2006/relationships/image"/><Relationship Id="rId7" Target="../media/image40.svg" Type="http://schemas.openxmlformats.org/officeDocument/2006/relationships/image"/><Relationship Id="rId8" Target="../media/image41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jpeg" Type="http://schemas.openxmlformats.org/officeDocument/2006/relationships/image"/><Relationship Id="rId3" Target="../media/image42.png" Type="http://schemas.openxmlformats.org/officeDocument/2006/relationships/image"/><Relationship Id="rId4" Target="../media/image43.svg" Type="http://schemas.openxmlformats.org/officeDocument/2006/relationships/image"/><Relationship Id="rId5" Target="../media/image44.png" Type="http://schemas.openxmlformats.org/officeDocument/2006/relationships/image"/><Relationship Id="rId6" Target="../media/image41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jpeg" Type="http://schemas.openxmlformats.org/officeDocument/2006/relationships/image"/><Relationship Id="rId3" Target="../media/image45.png" Type="http://schemas.openxmlformats.org/officeDocument/2006/relationships/image"/><Relationship Id="rId4" Target="../media/image21.png" Type="http://schemas.openxmlformats.org/officeDocument/2006/relationships/image"/><Relationship Id="rId5" Target="../media/image46.png" Type="http://schemas.openxmlformats.org/officeDocument/2006/relationships/image"/><Relationship Id="rId6" Target="../media/image41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3416" r="0" b="-8341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126758" y="2141688"/>
            <a:ext cx="13945790" cy="6161504"/>
          </a:xfrm>
          <a:custGeom>
            <a:avLst/>
            <a:gdLst/>
            <a:ahLst/>
            <a:cxnLst/>
            <a:rect r="r" b="b" t="t" l="l"/>
            <a:pathLst>
              <a:path h="6161504" w="13945790">
                <a:moveTo>
                  <a:pt x="0" y="0"/>
                </a:moveTo>
                <a:lnTo>
                  <a:pt x="13945791" y="0"/>
                </a:lnTo>
                <a:lnTo>
                  <a:pt x="13945791" y="6161504"/>
                </a:lnTo>
                <a:lnTo>
                  <a:pt x="0" y="616150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227816" y="1741152"/>
            <a:ext cx="502856" cy="482742"/>
          </a:xfrm>
          <a:custGeom>
            <a:avLst/>
            <a:gdLst/>
            <a:ahLst/>
            <a:cxnLst/>
            <a:rect r="r" b="b" t="t" l="l"/>
            <a:pathLst>
              <a:path h="482742" w="502856">
                <a:moveTo>
                  <a:pt x="0" y="0"/>
                </a:moveTo>
                <a:lnTo>
                  <a:pt x="502856" y="0"/>
                </a:lnTo>
                <a:lnTo>
                  <a:pt x="502856" y="482742"/>
                </a:lnTo>
                <a:lnTo>
                  <a:pt x="0" y="48274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224851" y="8303192"/>
            <a:ext cx="502856" cy="482742"/>
          </a:xfrm>
          <a:custGeom>
            <a:avLst/>
            <a:gdLst/>
            <a:ahLst/>
            <a:cxnLst/>
            <a:rect r="r" b="b" t="t" l="l"/>
            <a:pathLst>
              <a:path h="482742" w="502856">
                <a:moveTo>
                  <a:pt x="0" y="0"/>
                </a:moveTo>
                <a:lnTo>
                  <a:pt x="502856" y="0"/>
                </a:lnTo>
                <a:lnTo>
                  <a:pt x="502856" y="482742"/>
                </a:lnTo>
                <a:lnTo>
                  <a:pt x="0" y="48274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939470">
            <a:off x="6629294" y="94539"/>
            <a:ext cx="2216405" cy="2836998"/>
          </a:xfrm>
          <a:custGeom>
            <a:avLst/>
            <a:gdLst/>
            <a:ahLst/>
            <a:cxnLst/>
            <a:rect r="r" b="b" t="t" l="l"/>
            <a:pathLst>
              <a:path h="2836998" w="2216405">
                <a:moveTo>
                  <a:pt x="0" y="0"/>
                </a:moveTo>
                <a:lnTo>
                  <a:pt x="2216405" y="0"/>
                </a:lnTo>
                <a:lnTo>
                  <a:pt x="2216405" y="2836998"/>
                </a:lnTo>
                <a:lnTo>
                  <a:pt x="0" y="283699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3718628">
            <a:off x="11853497" y="6274999"/>
            <a:ext cx="649022" cy="4056386"/>
          </a:xfrm>
          <a:custGeom>
            <a:avLst/>
            <a:gdLst/>
            <a:ahLst/>
            <a:cxnLst/>
            <a:rect r="r" b="b" t="t" l="l"/>
            <a:pathLst>
              <a:path h="4056386" w="649022">
                <a:moveTo>
                  <a:pt x="0" y="0"/>
                </a:moveTo>
                <a:lnTo>
                  <a:pt x="649022" y="0"/>
                </a:lnTo>
                <a:lnTo>
                  <a:pt x="649022" y="4056386"/>
                </a:lnTo>
                <a:lnTo>
                  <a:pt x="0" y="405638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479244" y="3423276"/>
            <a:ext cx="11329512" cy="13881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400"/>
              </a:lnSpc>
            </a:pPr>
            <a:r>
              <a:rPr lang="en-US" sz="10400">
                <a:solidFill>
                  <a:srgbClr val="2E2C7F"/>
                </a:solidFill>
                <a:latin typeface="Gagalin"/>
              </a:rPr>
              <a:t>INTERNSHIP TASK-1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2659053" y="-670709"/>
            <a:ext cx="5262041" cy="2183747"/>
          </a:xfrm>
          <a:custGeom>
            <a:avLst/>
            <a:gdLst/>
            <a:ahLst/>
            <a:cxnLst/>
            <a:rect r="r" b="b" t="t" l="l"/>
            <a:pathLst>
              <a:path h="2183747" w="5262041">
                <a:moveTo>
                  <a:pt x="0" y="0"/>
                </a:moveTo>
                <a:lnTo>
                  <a:pt x="5262041" y="0"/>
                </a:lnTo>
                <a:lnTo>
                  <a:pt x="5262041" y="2183747"/>
                </a:lnTo>
                <a:lnTo>
                  <a:pt x="0" y="2183747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3928571">
            <a:off x="2391658" y="2472534"/>
            <a:ext cx="434983" cy="3025969"/>
          </a:xfrm>
          <a:custGeom>
            <a:avLst/>
            <a:gdLst/>
            <a:ahLst/>
            <a:cxnLst/>
            <a:rect r="r" b="b" t="t" l="l"/>
            <a:pathLst>
              <a:path h="3025969" w="434983">
                <a:moveTo>
                  <a:pt x="0" y="0"/>
                </a:moveTo>
                <a:lnTo>
                  <a:pt x="434983" y="0"/>
                </a:lnTo>
                <a:lnTo>
                  <a:pt x="434983" y="3025969"/>
                </a:lnTo>
                <a:lnTo>
                  <a:pt x="0" y="3025969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4552741" y="7946829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6376212" y="2798603"/>
            <a:ext cx="1036023" cy="722626"/>
          </a:xfrm>
          <a:custGeom>
            <a:avLst/>
            <a:gdLst/>
            <a:ahLst/>
            <a:cxnLst/>
            <a:rect r="r" b="b" t="t" l="l"/>
            <a:pathLst>
              <a:path h="722626" w="1036023">
                <a:moveTo>
                  <a:pt x="0" y="0"/>
                </a:moveTo>
                <a:lnTo>
                  <a:pt x="1036023" y="0"/>
                </a:lnTo>
                <a:lnTo>
                  <a:pt x="1036023" y="722627"/>
                </a:lnTo>
                <a:lnTo>
                  <a:pt x="0" y="722627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5689079" y="8544563"/>
            <a:ext cx="1036023" cy="722626"/>
          </a:xfrm>
          <a:custGeom>
            <a:avLst/>
            <a:gdLst/>
            <a:ahLst/>
            <a:cxnLst/>
            <a:rect r="r" b="b" t="t" l="l"/>
            <a:pathLst>
              <a:path h="722626" w="1036023">
                <a:moveTo>
                  <a:pt x="0" y="0"/>
                </a:moveTo>
                <a:lnTo>
                  <a:pt x="1036023" y="0"/>
                </a:lnTo>
                <a:lnTo>
                  <a:pt x="1036023" y="722626"/>
                </a:lnTo>
                <a:lnTo>
                  <a:pt x="0" y="722626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-20837" y="0"/>
            <a:ext cx="5539194" cy="2700569"/>
          </a:xfrm>
          <a:custGeom>
            <a:avLst/>
            <a:gdLst/>
            <a:ahLst/>
            <a:cxnLst/>
            <a:rect r="r" b="b" t="t" l="l"/>
            <a:pathLst>
              <a:path h="2700569" w="5539194">
                <a:moveTo>
                  <a:pt x="0" y="0"/>
                </a:moveTo>
                <a:lnTo>
                  <a:pt x="5539194" y="0"/>
                </a:lnTo>
                <a:lnTo>
                  <a:pt x="5539194" y="2700569"/>
                </a:lnTo>
                <a:lnTo>
                  <a:pt x="0" y="2700569"/>
                </a:lnTo>
                <a:lnTo>
                  <a:pt x="0" y="0"/>
                </a:lnTo>
                <a:close/>
              </a:path>
            </a:pathLst>
          </a:custGeom>
          <a:blipFill>
            <a:blip r:embed="rId21"/>
            <a:stretch>
              <a:fillRect l="0" t="-55239" r="0" b="-49872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2407759">
            <a:off x="14322963" y="3890945"/>
            <a:ext cx="2324334" cy="3222646"/>
          </a:xfrm>
          <a:custGeom>
            <a:avLst/>
            <a:gdLst/>
            <a:ahLst/>
            <a:cxnLst/>
            <a:rect r="r" b="b" t="t" l="l"/>
            <a:pathLst>
              <a:path h="3222646" w="2324334">
                <a:moveTo>
                  <a:pt x="0" y="0"/>
                </a:moveTo>
                <a:lnTo>
                  <a:pt x="2324334" y="0"/>
                </a:lnTo>
                <a:lnTo>
                  <a:pt x="2324334" y="3222646"/>
                </a:lnTo>
                <a:lnTo>
                  <a:pt x="0" y="3222646"/>
                </a:lnTo>
                <a:lnTo>
                  <a:pt x="0" y="0"/>
                </a:lnTo>
                <a:close/>
              </a:path>
            </a:pathLst>
          </a:custGeom>
          <a:blipFill>
            <a:blip r:embed="rId22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4191862" y="4944736"/>
            <a:ext cx="9991108" cy="10035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67"/>
              </a:lnSpc>
              <a:spcBef>
                <a:spcPct val="0"/>
              </a:spcBef>
            </a:pPr>
            <a:r>
              <a:rPr lang="en-US" sz="7099">
                <a:solidFill>
                  <a:srgbClr val="0C0B0D"/>
                </a:solidFill>
                <a:latin typeface="Norwester"/>
              </a:rPr>
              <a:t>CREATING A DATABASE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4450900" y="7264077"/>
            <a:ext cx="4023475" cy="6827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83"/>
              </a:lnSpc>
              <a:spcBef>
                <a:spcPct val="0"/>
              </a:spcBef>
            </a:pPr>
            <a:r>
              <a:rPr lang="en-US" sz="4799">
                <a:solidFill>
                  <a:srgbClr val="0C0B0D"/>
                </a:solidFill>
                <a:latin typeface="Norwester"/>
              </a:rPr>
              <a:t>BY. ANNU JHA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3416" r="0" b="-8341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213915">
            <a:off x="421329" y="7830427"/>
            <a:ext cx="1717599" cy="2198526"/>
          </a:xfrm>
          <a:custGeom>
            <a:avLst/>
            <a:gdLst/>
            <a:ahLst/>
            <a:cxnLst/>
            <a:rect r="r" b="b" t="t" l="l"/>
            <a:pathLst>
              <a:path h="2198526" w="1717599">
                <a:moveTo>
                  <a:pt x="0" y="0"/>
                </a:moveTo>
                <a:lnTo>
                  <a:pt x="1717598" y="0"/>
                </a:lnTo>
                <a:lnTo>
                  <a:pt x="1717598" y="2198526"/>
                </a:lnTo>
                <a:lnTo>
                  <a:pt x="0" y="21985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628761">
            <a:off x="15181445" y="412127"/>
            <a:ext cx="2896292" cy="2577700"/>
          </a:xfrm>
          <a:custGeom>
            <a:avLst/>
            <a:gdLst/>
            <a:ahLst/>
            <a:cxnLst/>
            <a:rect r="r" b="b" t="t" l="l"/>
            <a:pathLst>
              <a:path h="2577700" w="2896292">
                <a:moveTo>
                  <a:pt x="0" y="0"/>
                </a:moveTo>
                <a:lnTo>
                  <a:pt x="2896292" y="0"/>
                </a:lnTo>
                <a:lnTo>
                  <a:pt x="2896292" y="2577699"/>
                </a:lnTo>
                <a:lnTo>
                  <a:pt x="0" y="257769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77272" y="4072952"/>
            <a:ext cx="502856" cy="482742"/>
          </a:xfrm>
          <a:custGeom>
            <a:avLst/>
            <a:gdLst/>
            <a:ahLst/>
            <a:cxnLst/>
            <a:rect r="r" b="b" t="t" l="l"/>
            <a:pathLst>
              <a:path h="482742" w="502856">
                <a:moveTo>
                  <a:pt x="0" y="0"/>
                </a:moveTo>
                <a:lnTo>
                  <a:pt x="502856" y="0"/>
                </a:lnTo>
                <a:lnTo>
                  <a:pt x="502856" y="482742"/>
                </a:lnTo>
                <a:lnTo>
                  <a:pt x="0" y="48274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037487" y="5789838"/>
            <a:ext cx="502856" cy="482742"/>
          </a:xfrm>
          <a:custGeom>
            <a:avLst/>
            <a:gdLst/>
            <a:ahLst/>
            <a:cxnLst/>
            <a:rect r="r" b="b" t="t" l="l"/>
            <a:pathLst>
              <a:path h="482742" w="502856">
                <a:moveTo>
                  <a:pt x="0" y="0"/>
                </a:moveTo>
                <a:lnTo>
                  <a:pt x="502856" y="0"/>
                </a:lnTo>
                <a:lnTo>
                  <a:pt x="502856" y="482742"/>
                </a:lnTo>
                <a:lnTo>
                  <a:pt x="0" y="48274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837035" y="3584738"/>
            <a:ext cx="893200" cy="623007"/>
          </a:xfrm>
          <a:custGeom>
            <a:avLst/>
            <a:gdLst/>
            <a:ahLst/>
            <a:cxnLst/>
            <a:rect r="r" b="b" t="t" l="l"/>
            <a:pathLst>
              <a:path h="623007" w="893200">
                <a:moveTo>
                  <a:pt x="0" y="0"/>
                </a:moveTo>
                <a:lnTo>
                  <a:pt x="893200" y="0"/>
                </a:lnTo>
                <a:lnTo>
                  <a:pt x="893200" y="623007"/>
                </a:lnTo>
                <a:lnTo>
                  <a:pt x="0" y="62300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6330155" y="4555694"/>
            <a:ext cx="1355946" cy="945772"/>
          </a:xfrm>
          <a:custGeom>
            <a:avLst/>
            <a:gdLst/>
            <a:ahLst/>
            <a:cxnLst/>
            <a:rect r="r" b="b" t="t" l="l"/>
            <a:pathLst>
              <a:path h="945772" w="1355946">
                <a:moveTo>
                  <a:pt x="0" y="0"/>
                </a:moveTo>
                <a:lnTo>
                  <a:pt x="1355946" y="0"/>
                </a:lnTo>
                <a:lnTo>
                  <a:pt x="1355946" y="945773"/>
                </a:lnTo>
                <a:lnTo>
                  <a:pt x="0" y="94577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1517316">
            <a:off x="15624081" y="7812509"/>
            <a:ext cx="1412148" cy="1886007"/>
          </a:xfrm>
          <a:custGeom>
            <a:avLst/>
            <a:gdLst/>
            <a:ahLst/>
            <a:cxnLst/>
            <a:rect r="r" b="b" t="t" l="l"/>
            <a:pathLst>
              <a:path h="1886007" w="1412148">
                <a:moveTo>
                  <a:pt x="0" y="0"/>
                </a:moveTo>
                <a:lnTo>
                  <a:pt x="1412148" y="0"/>
                </a:lnTo>
                <a:lnTo>
                  <a:pt x="1412148" y="1886007"/>
                </a:lnTo>
                <a:lnTo>
                  <a:pt x="0" y="1886007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601256" y="788068"/>
            <a:ext cx="15449010" cy="13881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400"/>
              </a:lnSpc>
            </a:pPr>
            <a:r>
              <a:rPr lang="en-US" sz="10400">
                <a:solidFill>
                  <a:srgbClr val="2E2C7F"/>
                </a:solidFill>
                <a:latin typeface="Gagalin"/>
              </a:rPr>
              <a:t>what is database?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4717138" y="2006646"/>
            <a:ext cx="9127881" cy="8280354"/>
          </a:xfrm>
          <a:custGeom>
            <a:avLst/>
            <a:gdLst/>
            <a:ahLst/>
            <a:cxnLst/>
            <a:rect r="r" b="b" t="t" l="l"/>
            <a:pathLst>
              <a:path h="8280354" w="9127881">
                <a:moveTo>
                  <a:pt x="0" y="0"/>
                </a:moveTo>
                <a:lnTo>
                  <a:pt x="9127881" y="0"/>
                </a:lnTo>
                <a:lnTo>
                  <a:pt x="9127881" y="8280354"/>
                </a:lnTo>
                <a:lnTo>
                  <a:pt x="0" y="8280354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alphaModFix amt="70000"/>
            </a:blip>
            <a:stretch>
              <a:fillRect l="0" t="-11186" r="0" b="-41652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4877702" y="4158677"/>
            <a:ext cx="8718055" cy="48896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32"/>
              </a:lnSpc>
            </a:pPr>
            <a:r>
              <a:rPr lang="en-US" sz="4784">
                <a:solidFill>
                  <a:srgbClr val="FFFEF1"/>
                </a:solidFill>
                <a:latin typeface="Roca One"/>
              </a:rPr>
              <a:t>A database is an organized collection of structured information, or data, typically stored electronically in a computer system. A database is usually controlled by a database management system (DBMS).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3416" r="0" b="-8341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401947" y="2486372"/>
            <a:ext cx="13945790" cy="6161504"/>
          </a:xfrm>
          <a:custGeom>
            <a:avLst/>
            <a:gdLst/>
            <a:ahLst/>
            <a:cxnLst/>
            <a:rect r="r" b="b" t="t" l="l"/>
            <a:pathLst>
              <a:path h="6161504" w="13945790">
                <a:moveTo>
                  <a:pt x="0" y="0"/>
                </a:moveTo>
                <a:lnTo>
                  <a:pt x="13945791" y="0"/>
                </a:lnTo>
                <a:lnTo>
                  <a:pt x="13945791" y="6161504"/>
                </a:lnTo>
                <a:lnTo>
                  <a:pt x="0" y="616150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-122711">
            <a:off x="3013083" y="3262068"/>
            <a:ext cx="12718202" cy="26247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0526"/>
              </a:lnSpc>
              <a:spcBef>
                <a:spcPct val="0"/>
              </a:spcBef>
            </a:pPr>
            <a:r>
              <a:rPr lang="en-US" sz="7518">
                <a:solidFill>
                  <a:srgbClr val="000000"/>
                </a:solidFill>
                <a:latin typeface="Gagalin"/>
              </a:rPr>
              <a:t>Steps to create a new database in SQL 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107709">
            <a:off x="13079466" y="4686231"/>
            <a:ext cx="2324334" cy="3222646"/>
          </a:xfrm>
          <a:custGeom>
            <a:avLst/>
            <a:gdLst/>
            <a:ahLst/>
            <a:cxnLst/>
            <a:rect r="r" b="b" t="t" l="l"/>
            <a:pathLst>
              <a:path h="3222646" w="2324334">
                <a:moveTo>
                  <a:pt x="0" y="0"/>
                </a:moveTo>
                <a:lnTo>
                  <a:pt x="2324334" y="0"/>
                </a:lnTo>
                <a:lnTo>
                  <a:pt x="2324334" y="3222646"/>
                </a:lnTo>
                <a:lnTo>
                  <a:pt x="0" y="322264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3416" r="0" b="-8341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8235" r="0" b="-3602"/>
            </a:stretch>
          </a:blipFill>
        </p:spPr>
      </p:sp>
      <p:sp>
        <p:nvSpPr>
          <p:cNvPr name="TextBox 4" id="4"/>
          <p:cNvSpPr txBox="true"/>
          <p:nvPr/>
        </p:nvSpPr>
        <p:spPr>
          <a:xfrm rot="-224683">
            <a:off x="1574076" y="2283362"/>
            <a:ext cx="15129878" cy="64877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902"/>
              </a:lnSpc>
            </a:pPr>
            <a:r>
              <a:rPr lang="en-US" sz="9216">
                <a:solidFill>
                  <a:srgbClr val="000000"/>
                </a:solidFill>
                <a:latin typeface="Gagalin"/>
              </a:rPr>
              <a:t>TO CREATE A DATABASE, FIRST OPEN MYSQL WORKBENCH.</a:t>
            </a:r>
          </a:p>
          <a:p>
            <a:pPr algn="ctr">
              <a:lnSpc>
                <a:spcPts val="12902"/>
              </a:lnSpc>
              <a:spcBef>
                <a:spcPct val="0"/>
              </a:spcBef>
            </a:pP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586516" y="3040789"/>
            <a:ext cx="911495" cy="1344028"/>
          </a:xfrm>
          <a:custGeom>
            <a:avLst/>
            <a:gdLst/>
            <a:ahLst/>
            <a:cxnLst/>
            <a:rect r="r" b="b" t="t" l="l"/>
            <a:pathLst>
              <a:path h="1344028" w="911495">
                <a:moveTo>
                  <a:pt x="0" y="0"/>
                </a:moveTo>
                <a:lnTo>
                  <a:pt x="911495" y="0"/>
                </a:lnTo>
                <a:lnTo>
                  <a:pt x="911495" y="1344028"/>
                </a:lnTo>
                <a:lnTo>
                  <a:pt x="0" y="13440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3416" r="0" b="-8341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28" t="0" r="-228" b="-1389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193122">
            <a:off x="2079979" y="2940700"/>
            <a:ext cx="911869" cy="1223239"/>
          </a:xfrm>
          <a:custGeom>
            <a:avLst/>
            <a:gdLst/>
            <a:ahLst/>
            <a:cxnLst/>
            <a:rect r="r" b="b" t="t" l="l"/>
            <a:pathLst>
              <a:path h="1223239" w="911869">
                <a:moveTo>
                  <a:pt x="0" y="0"/>
                </a:moveTo>
                <a:lnTo>
                  <a:pt x="911869" y="0"/>
                </a:lnTo>
                <a:lnTo>
                  <a:pt x="911869" y="1223239"/>
                </a:lnTo>
                <a:lnTo>
                  <a:pt x="0" y="122323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172699" y="1028700"/>
            <a:ext cx="14729375" cy="6507706"/>
          </a:xfrm>
          <a:custGeom>
            <a:avLst/>
            <a:gdLst/>
            <a:ahLst/>
            <a:cxnLst/>
            <a:rect r="r" b="b" t="t" l="l"/>
            <a:pathLst>
              <a:path h="6507706" w="14729375">
                <a:moveTo>
                  <a:pt x="0" y="0"/>
                </a:moveTo>
                <a:lnTo>
                  <a:pt x="14729375" y="0"/>
                </a:lnTo>
                <a:lnTo>
                  <a:pt x="14729375" y="6507706"/>
                </a:lnTo>
                <a:lnTo>
                  <a:pt x="0" y="650770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433943">
            <a:off x="4172371" y="4009237"/>
            <a:ext cx="2896452" cy="3358205"/>
          </a:xfrm>
          <a:custGeom>
            <a:avLst/>
            <a:gdLst/>
            <a:ahLst/>
            <a:cxnLst/>
            <a:rect r="r" b="b" t="t" l="l"/>
            <a:pathLst>
              <a:path h="3358205" w="2896452">
                <a:moveTo>
                  <a:pt x="0" y="0"/>
                </a:moveTo>
                <a:lnTo>
                  <a:pt x="2896452" y="0"/>
                </a:lnTo>
                <a:lnTo>
                  <a:pt x="2896452" y="3358205"/>
                </a:lnTo>
                <a:lnTo>
                  <a:pt x="0" y="335820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-224683">
            <a:off x="3377775" y="2301927"/>
            <a:ext cx="14686230" cy="15025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2206"/>
              </a:lnSpc>
              <a:spcBef>
                <a:spcPct val="0"/>
              </a:spcBef>
            </a:pPr>
            <a:r>
              <a:rPr lang="en-US" sz="8718">
                <a:solidFill>
                  <a:srgbClr val="000000"/>
                </a:solidFill>
                <a:latin typeface="Gagalin"/>
              </a:rPr>
              <a:t>Connect to Database Server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3416" r="0" b="-8341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60920">
            <a:off x="624392" y="705599"/>
            <a:ext cx="808617" cy="1146235"/>
          </a:xfrm>
          <a:custGeom>
            <a:avLst/>
            <a:gdLst/>
            <a:ahLst/>
            <a:cxnLst/>
            <a:rect r="r" b="b" t="t" l="l"/>
            <a:pathLst>
              <a:path h="1146235" w="808617">
                <a:moveTo>
                  <a:pt x="0" y="0"/>
                </a:moveTo>
                <a:lnTo>
                  <a:pt x="808616" y="0"/>
                </a:lnTo>
                <a:lnTo>
                  <a:pt x="808616" y="1146235"/>
                </a:lnTo>
                <a:lnTo>
                  <a:pt x="0" y="11462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6850" y="4827365"/>
            <a:ext cx="19406565" cy="5459635"/>
          </a:xfrm>
          <a:custGeom>
            <a:avLst/>
            <a:gdLst/>
            <a:ahLst/>
            <a:cxnLst/>
            <a:rect r="r" b="b" t="t" l="l"/>
            <a:pathLst>
              <a:path h="5459635" w="19406565">
                <a:moveTo>
                  <a:pt x="0" y="0"/>
                </a:moveTo>
                <a:lnTo>
                  <a:pt x="19406565" y="0"/>
                </a:lnTo>
                <a:lnTo>
                  <a:pt x="19406565" y="5459635"/>
                </a:lnTo>
                <a:lnTo>
                  <a:pt x="0" y="545963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1111" r="-9258" b="-1358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87983" y="314565"/>
            <a:ext cx="16196899" cy="3897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386"/>
              </a:lnSpc>
              <a:spcBef>
                <a:spcPct val="0"/>
              </a:spcBef>
            </a:pPr>
            <a:r>
              <a:rPr lang="en-US" sz="7418">
                <a:solidFill>
                  <a:srgbClr val="000000"/>
                </a:solidFill>
                <a:latin typeface="Gagalin"/>
              </a:rPr>
              <a:t> </a:t>
            </a:r>
            <a:r>
              <a:rPr lang="en-US" sz="7418">
                <a:solidFill>
                  <a:srgbClr val="000000"/>
                </a:solidFill>
                <a:latin typeface="Gagalin"/>
              </a:rPr>
              <a:t>Write SQL Query in query editor AND   EXECUTE IT BY CLICKING ON </a:t>
            </a:r>
          </a:p>
          <a:p>
            <a:pPr algn="l">
              <a:lnSpc>
                <a:spcPts val="10386"/>
              </a:lnSpc>
              <a:spcBef>
                <a:spcPct val="0"/>
              </a:spcBef>
            </a:pPr>
            <a:r>
              <a:rPr lang="en-US" sz="7418">
                <a:solidFill>
                  <a:srgbClr val="000000"/>
                </a:solidFill>
                <a:latin typeface="Gagalin"/>
              </a:rPr>
              <a:t>RUN BUTTON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433943">
            <a:off x="2442394" y="3926430"/>
            <a:ext cx="1476932" cy="1712385"/>
          </a:xfrm>
          <a:custGeom>
            <a:avLst/>
            <a:gdLst/>
            <a:ahLst/>
            <a:cxnLst/>
            <a:rect r="r" b="b" t="t" l="l"/>
            <a:pathLst>
              <a:path h="1712385" w="1476932">
                <a:moveTo>
                  <a:pt x="0" y="0"/>
                </a:moveTo>
                <a:lnTo>
                  <a:pt x="1476933" y="0"/>
                </a:lnTo>
                <a:lnTo>
                  <a:pt x="1476933" y="1712385"/>
                </a:lnTo>
                <a:lnTo>
                  <a:pt x="0" y="171238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3416" r="0" b="-83416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0" y="-104775"/>
            <a:ext cx="16346787" cy="28250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60"/>
              </a:lnSpc>
            </a:pPr>
            <a:r>
              <a:rPr lang="en-US" sz="5400">
                <a:solidFill>
                  <a:srgbClr val="000000"/>
                </a:solidFill>
                <a:latin typeface="Gagalin"/>
              </a:rPr>
              <a:t>      TO Verify Database Creation SEE OUTPUT </a:t>
            </a:r>
          </a:p>
          <a:p>
            <a:pPr algn="l">
              <a:lnSpc>
                <a:spcPts val="7560"/>
              </a:lnSpc>
            </a:pPr>
            <a:r>
              <a:rPr lang="en-US" sz="5400">
                <a:solidFill>
                  <a:srgbClr val="000000"/>
                </a:solidFill>
                <a:latin typeface="Gagalin"/>
              </a:rPr>
              <a:t> SECTION AND Check the left sidebar to see </a:t>
            </a:r>
          </a:p>
          <a:p>
            <a:pPr algn="l">
              <a:lnSpc>
                <a:spcPts val="7560"/>
              </a:lnSpc>
              <a:spcBef>
                <a:spcPct val="0"/>
              </a:spcBef>
            </a:pPr>
            <a:r>
              <a:rPr lang="en-US" sz="5400">
                <a:solidFill>
                  <a:srgbClr val="000000"/>
                </a:solidFill>
                <a:latin typeface="Gagalin"/>
              </a:rPr>
              <a:t> the new database under 'Schemas'.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0" y="3682057"/>
            <a:ext cx="14073420" cy="2039940"/>
          </a:xfrm>
          <a:custGeom>
            <a:avLst/>
            <a:gdLst/>
            <a:ahLst/>
            <a:cxnLst/>
            <a:rect r="r" b="b" t="t" l="l"/>
            <a:pathLst>
              <a:path h="2039940" w="14073420">
                <a:moveTo>
                  <a:pt x="0" y="0"/>
                </a:moveTo>
                <a:lnTo>
                  <a:pt x="14073420" y="0"/>
                </a:lnTo>
                <a:lnTo>
                  <a:pt x="14073420" y="2039941"/>
                </a:lnTo>
                <a:lnTo>
                  <a:pt x="0" y="20399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2342" r="0" b="-3871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1469308">
            <a:off x="6912343" y="6152887"/>
            <a:ext cx="2877484" cy="3679235"/>
          </a:xfrm>
          <a:custGeom>
            <a:avLst/>
            <a:gdLst/>
            <a:ahLst/>
            <a:cxnLst/>
            <a:rect r="r" b="b" t="t" l="l"/>
            <a:pathLst>
              <a:path h="3679235" w="2877484">
                <a:moveTo>
                  <a:pt x="0" y="0"/>
                </a:moveTo>
                <a:lnTo>
                  <a:pt x="2877483" y="0"/>
                </a:lnTo>
                <a:lnTo>
                  <a:pt x="2877483" y="3679235"/>
                </a:lnTo>
                <a:lnTo>
                  <a:pt x="0" y="367923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4217" r="0" b="-4217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842522" y="0"/>
            <a:ext cx="4977357" cy="10263012"/>
          </a:xfrm>
          <a:custGeom>
            <a:avLst/>
            <a:gdLst/>
            <a:ahLst/>
            <a:cxnLst/>
            <a:rect r="r" b="b" t="t" l="l"/>
            <a:pathLst>
              <a:path h="10263012" w="4977357">
                <a:moveTo>
                  <a:pt x="0" y="0"/>
                </a:moveTo>
                <a:lnTo>
                  <a:pt x="4977357" y="0"/>
                </a:lnTo>
                <a:lnTo>
                  <a:pt x="4977357" y="10263012"/>
                </a:lnTo>
                <a:lnTo>
                  <a:pt x="0" y="1026301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931" t="0" r="-2558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9314348">
            <a:off x="11466919" y="4107652"/>
            <a:ext cx="2896452" cy="3358205"/>
          </a:xfrm>
          <a:custGeom>
            <a:avLst/>
            <a:gdLst/>
            <a:ahLst/>
            <a:cxnLst/>
            <a:rect r="r" b="b" t="t" l="l"/>
            <a:pathLst>
              <a:path h="3358205" w="2896452">
                <a:moveTo>
                  <a:pt x="0" y="0"/>
                </a:moveTo>
                <a:lnTo>
                  <a:pt x="2896452" y="0"/>
                </a:lnTo>
                <a:lnTo>
                  <a:pt x="2896452" y="3358205"/>
                </a:lnTo>
                <a:lnTo>
                  <a:pt x="0" y="335820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3416" r="0" b="-83416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28034" y="2649696"/>
            <a:ext cx="16631266" cy="32651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93"/>
              </a:lnSpc>
            </a:pPr>
            <a:r>
              <a:rPr lang="en-US" sz="12593">
                <a:solidFill>
                  <a:srgbClr val="2E2C7F"/>
                </a:solidFill>
                <a:latin typeface="Gagalin"/>
              </a:rPr>
              <a:t>Thanks for </a:t>
            </a:r>
          </a:p>
          <a:p>
            <a:pPr algn="ctr">
              <a:lnSpc>
                <a:spcPts val="12593"/>
              </a:lnSpc>
            </a:pPr>
            <a:r>
              <a:rPr lang="en-US" sz="12593">
                <a:solidFill>
                  <a:srgbClr val="2E2C7F"/>
                </a:solidFill>
                <a:latin typeface="Gagalin"/>
              </a:rPr>
              <a:t>playing!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DAGFBbJHPc0</dc:identifier>
  <dcterms:modified xsi:type="dcterms:W3CDTF">2011-08-01T06:04:30Z</dcterms:modified>
  <cp:revision>1</cp:revision>
  <dc:title>Creating Database</dc:title>
</cp:coreProperties>
</file>